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95" r:id="rId2"/>
    <p:sldId id="296" r:id="rId3"/>
    <p:sldId id="298" r:id="rId4"/>
    <p:sldId id="299" r:id="rId5"/>
    <p:sldId id="303" r:id="rId6"/>
    <p:sldId id="308" r:id="rId7"/>
    <p:sldId id="309" r:id="rId8"/>
    <p:sldId id="300" r:id="rId9"/>
    <p:sldId id="307" r:id="rId10"/>
    <p:sldId id="302" r:id="rId11"/>
    <p:sldId id="266" r:id="rId12"/>
    <p:sldId id="3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ECA777-10DB-43CE-8C07-8497405652EC}">
          <p14:sldIdLst>
            <p14:sldId id="295"/>
            <p14:sldId id="296"/>
            <p14:sldId id="298"/>
            <p14:sldId id="299"/>
            <p14:sldId id="303"/>
            <p14:sldId id="308"/>
            <p14:sldId id="309"/>
            <p14:sldId id="300"/>
            <p14:sldId id="307"/>
            <p14:sldId id="302"/>
            <p14:sldId id="266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RAG HURIA" initials="CH" lastIdx="1" clrIdx="0">
    <p:extLst>
      <p:ext uri="{19B8F6BF-5375-455C-9EA6-DF929625EA0E}">
        <p15:presenceInfo xmlns:p15="http://schemas.microsoft.com/office/powerpoint/2012/main" userId="79148e202023d0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96F3"/>
    <a:srgbClr val="E8F6FC"/>
    <a:srgbClr val="F1F9FD"/>
    <a:srgbClr val="990000"/>
    <a:srgbClr val="27CED7"/>
    <a:srgbClr val="1CADE4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8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6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85251883597313"/>
          <c:y val="8.7301543545823576E-2"/>
          <c:w val="0.82260285568722724"/>
          <c:h val="0.830409223154920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/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29D-E84D-AFEE-7A658DBF9E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29D-E84D-AFEE-7A658DBF9E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29D-E84D-AFEE-7A658DBF9E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29D-E84D-AFEE-7A658DBF9E1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BA-44F5-9F74-9131728E8E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93C723-367E-4502-854D-8668F682CE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66A01-B8DA-4A29-951C-22DBD4E00E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2B81A-9DEF-486E-8314-68E5093E6A87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DECDC-0F1A-4E7F-A90D-DCCE1C1E0D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A320B-DBDD-4894-891D-1F2871D166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DCF90-34D9-4643-8F10-9388FAC2F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94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CB010-479F-4C18-A8D9-E8A66B47F2D6}" type="datetimeFigureOut">
              <a:rPr lang="en-IN" smtClean="0"/>
              <a:t>08/11/21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C999D-C847-49B8-B5F5-EDF3E575435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716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78A92-0141-4330-8F3E-FAADFAC2384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575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0f62e90bc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100f62e90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2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93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91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121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Peeko</a:t>
            </a:r>
            <a:r>
              <a:rPr lang="en-US" dirty="0"/>
              <a:t> – Unlocking the wisdom of crowds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68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9376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588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1360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996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918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4960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4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69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312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103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394515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333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039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463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5794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Peeko</a:t>
            </a:r>
            <a:r>
              <a:rPr lang="en-US" dirty="0"/>
              <a:t> – Unlocking the wisdom of crowds</a:t>
            </a:r>
          </a:p>
        </p:txBody>
      </p:sp>
    </p:spTree>
    <p:extLst>
      <p:ext uri="{BB962C8B-B14F-4D97-AF65-F5344CB8AC3E}">
        <p14:creationId xmlns:p14="http://schemas.microsoft.com/office/powerpoint/2010/main" val="83966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ublicdomainpictures.net/view-image.php?image=171382&amp;picture=mime-not-speak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kshaybahadur21/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linkedin.com/in/naman-arora/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hyperlink" Target="https://www.linkedin.com/in/chirag-huria/" TargetMode="External"/><Relationship Id="rId9" Type="http://schemas.openxmlformats.org/officeDocument/2006/relationships/hyperlink" Target="https://www.linkedin.com/in/abhinaavsingh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milarweb.com/website/meetup.com/" TargetMode="External"/><Relationship Id="rId3" Type="http://schemas.openxmlformats.org/officeDocument/2006/relationships/hyperlink" Target="https://www.cdc.gov/pcd/issues/2019/19_0017.htm" TargetMode="External"/><Relationship Id="rId7" Type="http://schemas.openxmlformats.org/officeDocument/2006/relationships/hyperlink" Target="https://www.forbes.com/sites/thehartmangroup/2016/05/25/table-for-one-why-we-are-increasingly-eating-alone/?sh=539771b9616f" TargetMode="External"/><Relationship Id="rId2" Type="http://schemas.openxmlformats.org/officeDocument/2006/relationships/hyperlink" Target="https://www.thecut.com/2014/07/why-new-yorkers-should-small-talk-more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ckinsey.com/industries/technology-media-and-telecommunications/our-insights/the-social-economy" TargetMode="External"/><Relationship Id="rId5" Type="http://schemas.openxmlformats.org/officeDocument/2006/relationships/hyperlink" Target="https://www.studyfinds.org/sign-of-the-times-75-of-adults-arent-friends-with-any-of-their-neighbors/" TargetMode="External"/><Relationship Id="rId4" Type="http://schemas.openxmlformats.org/officeDocument/2006/relationships/hyperlink" Target="https://www.census.gov/newsroom/press-releases/2021/one-way-travel-time-to-work-ris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71386&amp;picture=mime-and-thumbs-up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ut.com/2014/07/why-new-yorkers-should-small-talk-more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www.census.gov/newsroom/press-releases/2021/one-way-travel-time-to-work-rises.html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hyperlink" Target="https://www.cdc.gov/pcd/issues/2019/19_0017.htm" TargetMode="External"/><Relationship Id="rId2" Type="http://schemas.openxmlformats.org/officeDocument/2006/relationships/image" Target="../media/image6.png"/><Relationship Id="rId16" Type="http://schemas.openxmlformats.org/officeDocument/2006/relationships/hyperlink" Target="https://www.forbes.com/sites/thehartmangroup/2016/05/25/table-for-one-why-we-are-increasingly-eating-alone/?sh=539771b9616f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hyperlink" Target="https://www.mckinsey.com/industries/technology-media-and-telecommunications/our-insights/the-social-economy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hyperlink" Target="https://www.studyfinds.org/sign-of-the-times-75-of-adults-arent-friends-with-any-of-their-neighbor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77752EDF-457C-492A-9614-FF119CEA6A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497" r="7497"/>
          <a:stretch/>
        </p:blipFill>
        <p:spPr>
          <a:xfrm>
            <a:off x="4614863" y="0"/>
            <a:ext cx="7586662" cy="5949950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040" y="3543863"/>
            <a:ext cx="2960793" cy="949829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27CED7"/>
                </a:solidFill>
              </a:rPr>
              <a:t>Peek.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Speak.</a:t>
            </a:r>
            <a:r>
              <a:rPr lang="en-IN" sz="2000" dirty="0">
                <a:solidFill>
                  <a:srgbClr val="27CED7"/>
                </a:solidFill>
              </a:rPr>
              <a:t> Repeat.</a:t>
            </a:r>
            <a:endParaRPr lang="ru-RU" sz="2000" dirty="0">
              <a:solidFill>
                <a:srgbClr val="27CED7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B57D5D-7299-43A3-9109-1479363BF75B}"/>
              </a:ext>
            </a:extLst>
          </p:cNvPr>
          <p:cNvGrpSpPr/>
          <p:nvPr/>
        </p:nvGrpSpPr>
        <p:grpSpPr>
          <a:xfrm>
            <a:off x="667522" y="1771284"/>
            <a:ext cx="3079530" cy="1024789"/>
            <a:chOff x="640172" y="1824002"/>
            <a:chExt cx="2878280" cy="1024789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D60EA1-3450-48A5-A0BA-1092F003CEC2}"/>
                </a:ext>
              </a:extLst>
            </p:cNvPr>
            <p:cNvSpPr txBox="1">
              <a:spLocks/>
            </p:cNvSpPr>
            <p:nvPr/>
          </p:nvSpPr>
          <p:spPr>
            <a:xfrm>
              <a:off x="786259" y="1824002"/>
              <a:ext cx="2732193" cy="7477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1" kern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0" scaled="1"/>
                  </a:gra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dirty="0">
                  <a:gradFill>
                    <a:gsLst>
                      <a:gs pos="0">
                        <a:srgbClr val="1CADE4"/>
                      </a:gs>
                      <a:gs pos="100000">
                        <a:srgbClr val="27CED7"/>
                      </a:gs>
                    </a:gsLst>
                    <a:lin ang="0" scaled="1"/>
                  </a:gradFill>
                  <a:latin typeface="Century Gothic"/>
                </a:rPr>
                <a:t>p</a:t>
              </a:r>
              <a:r>
                <a:rPr kumimoji="0" lang="en-IN" sz="6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CADE4"/>
                      </a:gs>
                      <a:gs pos="100000">
                        <a:srgbClr val="27CED7"/>
                      </a:gs>
                    </a:gsLst>
                    <a:lin ang="0" scaled="1"/>
                  </a:gradFill>
                  <a:effectLst/>
                  <a:uLnTx/>
                  <a:uFillTx/>
                  <a:latin typeface="Century Gothic"/>
                  <a:ea typeface="+mj-ea"/>
                  <a:cs typeface="+mj-cs"/>
                </a:rPr>
                <a:t>eeko.</a:t>
              </a:r>
              <a:endParaRPr kumimoji="0" lang="ru-RU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CADE4"/>
                    </a:gs>
                    <a:gs pos="100000">
                      <a:srgbClr val="27CED7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6343E3-E063-4982-B5DF-E93875AA0D32}"/>
                </a:ext>
              </a:extLst>
            </p:cNvPr>
            <p:cNvSpPr txBox="1"/>
            <p:nvPr/>
          </p:nvSpPr>
          <p:spPr>
            <a:xfrm>
              <a:off x="640172" y="2571792"/>
              <a:ext cx="27946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white">
                      <a:lumMod val="50000"/>
                    </a:prstClr>
                  </a:solidFill>
                  <a:latin typeface="Arial"/>
                </a:rPr>
                <a:t>Unlocking the wisdom of crowds</a:t>
              </a:r>
              <a:endParaRPr lang="en-IN" sz="1200" dirty="0">
                <a:solidFill>
                  <a:prstClr val="black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78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A50607-9191-4D70-ADA6-2892E93E56B6}"/>
              </a:ext>
            </a:extLst>
          </p:cNvPr>
          <p:cNvSpPr/>
          <p:nvPr/>
        </p:nvSpPr>
        <p:spPr>
          <a:xfrm>
            <a:off x="502923" y="3820560"/>
            <a:ext cx="10286998" cy="2401403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922E6C6-AEB8-4EE8-B2BE-6A35BA14F329}"/>
              </a:ext>
            </a:extLst>
          </p:cNvPr>
          <p:cNvSpPr/>
          <p:nvPr/>
        </p:nvSpPr>
        <p:spPr>
          <a:xfrm>
            <a:off x="4254007" y="5768590"/>
            <a:ext cx="3334108" cy="7839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 cap="flat">
            <a:solidFill>
              <a:srgbClr val="2196F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33677F-0E6E-4F79-8D9C-E460A627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Our Competition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A53CF4-6DC4-446B-8019-26D2FE9D1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18" y="2260337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9B14E05-4817-4F41-8938-CB98EEEFD1F4}"/>
              </a:ext>
            </a:extLst>
          </p:cNvPr>
          <p:cNvGrpSpPr/>
          <p:nvPr/>
        </p:nvGrpSpPr>
        <p:grpSpPr>
          <a:xfrm>
            <a:off x="812942" y="4092780"/>
            <a:ext cx="2717799" cy="954107"/>
            <a:chOff x="585066" y="4322832"/>
            <a:chExt cx="2717799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046F3C-67D5-413D-BDA7-7ED3A0646112}"/>
                </a:ext>
              </a:extLst>
            </p:cNvPr>
            <p:cNvSpPr txBox="1"/>
            <p:nvPr/>
          </p:nvSpPr>
          <p:spPr>
            <a:xfrm>
              <a:off x="797791" y="4322832"/>
              <a:ext cx="25050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S" sz="1400" dirty="0"/>
                <a:t>Accurate talent aggregation for companies</a:t>
              </a:r>
            </a:p>
            <a:p>
              <a:br>
                <a:rPr lang="en-AS" sz="1400" dirty="0"/>
              </a:br>
              <a:r>
                <a:rPr lang="en-AS" sz="1400" dirty="0"/>
                <a:t>Robust endorsement system</a:t>
              </a:r>
              <a:endParaRPr lang="en-US" sz="1400" dirty="0"/>
            </a:p>
          </p:txBody>
        </p:sp>
        <p:pic>
          <p:nvPicPr>
            <p:cNvPr id="6" name="Graphic 5" descr="Close">
              <a:extLst>
                <a:ext uri="{FF2B5EF4-FFF2-40B4-BE49-F238E27FC236}">
                  <a16:creationId xmlns:a16="http://schemas.microsoft.com/office/drawing/2014/main" id="{F30D4146-C39A-47F9-B1A0-F594AD073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066" y="4373304"/>
              <a:ext cx="212725" cy="212725"/>
            </a:xfrm>
            <a:prstGeom prst="rect">
              <a:avLst/>
            </a:prstGeom>
          </p:spPr>
        </p:pic>
        <p:pic>
          <p:nvPicPr>
            <p:cNvPr id="10" name="Graphic 9" descr="Close">
              <a:extLst>
                <a:ext uri="{FF2B5EF4-FFF2-40B4-BE49-F238E27FC236}">
                  <a16:creationId xmlns:a16="http://schemas.microsoft.com/office/drawing/2014/main" id="{F24717CD-92BE-4AC9-A998-179C2F7FE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066" y="5016242"/>
              <a:ext cx="212725" cy="212725"/>
            </a:xfrm>
            <a:prstGeom prst="rect">
              <a:avLst/>
            </a:prstGeom>
          </p:spPr>
        </p:pic>
      </p:grpSp>
      <p:pic>
        <p:nvPicPr>
          <p:cNvPr id="2054" name="Picture 6" descr="Facebook logo and symbol, meaning, history, PNG">
            <a:extLst>
              <a:ext uri="{FF2B5EF4-FFF2-40B4-BE49-F238E27FC236}">
                <a16:creationId xmlns:a16="http://schemas.microsoft.com/office/drawing/2014/main" id="{22F68FB2-2CC8-4372-91AF-620162A3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29" y="2019216"/>
            <a:ext cx="2874357" cy="179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ACA123A-EDFC-4884-B11A-3E361814BAFD}"/>
              </a:ext>
            </a:extLst>
          </p:cNvPr>
          <p:cNvGrpSpPr/>
          <p:nvPr/>
        </p:nvGrpSpPr>
        <p:grpSpPr>
          <a:xfrm>
            <a:off x="4508643" y="4092779"/>
            <a:ext cx="3244270" cy="954107"/>
            <a:chOff x="4280767" y="4322831"/>
            <a:chExt cx="3244270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9044A4-EEAB-4BEC-ADB6-9B562B7D85A4}"/>
                </a:ext>
              </a:extLst>
            </p:cNvPr>
            <p:cNvSpPr txBox="1"/>
            <p:nvPr/>
          </p:nvSpPr>
          <p:spPr>
            <a:xfrm>
              <a:off x="4581090" y="4322831"/>
              <a:ext cx="29439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S" sz="1400" dirty="0"/>
                <a:t>Flexible, instant, 1-1 connections</a:t>
              </a:r>
            </a:p>
            <a:p>
              <a:br>
                <a:rPr lang="en-AS" sz="1400" dirty="0"/>
              </a:br>
              <a:br>
                <a:rPr lang="en-AS" sz="1400" dirty="0"/>
              </a:br>
              <a:r>
                <a:rPr lang="en-AS" sz="1400" dirty="0"/>
                <a:t>Introvert friendly </a:t>
              </a:r>
              <a:endParaRPr lang="en-US" sz="1400" dirty="0"/>
            </a:p>
          </p:txBody>
        </p:sp>
        <p:pic>
          <p:nvPicPr>
            <p:cNvPr id="13" name="Graphic 12" descr="Close">
              <a:extLst>
                <a:ext uri="{FF2B5EF4-FFF2-40B4-BE49-F238E27FC236}">
                  <a16:creationId xmlns:a16="http://schemas.microsoft.com/office/drawing/2014/main" id="{9DD4D71B-32C7-4C80-9F4A-EA6F0A1CB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0767" y="4383313"/>
              <a:ext cx="212725" cy="212725"/>
            </a:xfrm>
            <a:prstGeom prst="rect">
              <a:avLst/>
            </a:prstGeom>
          </p:spPr>
        </p:pic>
        <p:pic>
          <p:nvPicPr>
            <p:cNvPr id="14" name="Graphic 13" descr="Close">
              <a:extLst>
                <a:ext uri="{FF2B5EF4-FFF2-40B4-BE49-F238E27FC236}">
                  <a16:creationId xmlns:a16="http://schemas.microsoft.com/office/drawing/2014/main" id="{9D43B900-0113-4CD3-A896-2716E181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0767" y="5026251"/>
              <a:ext cx="212725" cy="21272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FA8B42-FADA-4976-99C2-A331F628A7B8}"/>
              </a:ext>
            </a:extLst>
          </p:cNvPr>
          <p:cNvGrpSpPr/>
          <p:nvPr/>
        </p:nvGrpSpPr>
        <p:grpSpPr>
          <a:xfrm>
            <a:off x="8130169" y="4092778"/>
            <a:ext cx="2630730" cy="1169551"/>
            <a:chOff x="8003893" y="4322830"/>
            <a:chExt cx="2630730" cy="11695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01F3B-2D28-41D0-888E-749AB6C7E57E}"/>
                </a:ext>
              </a:extLst>
            </p:cNvPr>
            <p:cNvSpPr txBox="1"/>
            <p:nvPr/>
          </p:nvSpPr>
          <p:spPr>
            <a:xfrm>
              <a:off x="8247519" y="4322830"/>
              <a:ext cx="23871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S" sz="1400" dirty="0"/>
                <a:t>Feedback-driven ne</a:t>
              </a:r>
              <a:r>
                <a:rPr lang="en-US" sz="1400" dirty="0"/>
                <a:t>t</a:t>
              </a:r>
              <a:r>
                <a:rPr lang="en-AS" sz="1400" dirty="0"/>
                <a:t>work</a:t>
              </a:r>
            </a:p>
            <a:p>
              <a:br>
                <a:rPr lang="en-AS" sz="1400" dirty="0"/>
              </a:br>
              <a:br>
                <a:rPr lang="en-AS" sz="1400" dirty="0"/>
              </a:br>
              <a:r>
                <a:rPr lang="en-AS" sz="1400" dirty="0"/>
                <a:t>Simple, direct, uncluttered conversations</a:t>
              </a:r>
              <a:endParaRPr lang="en-US" sz="1400" dirty="0"/>
            </a:p>
          </p:txBody>
        </p:sp>
        <p:pic>
          <p:nvPicPr>
            <p:cNvPr id="15" name="Graphic 14" descr="Close">
              <a:extLst>
                <a:ext uri="{FF2B5EF4-FFF2-40B4-BE49-F238E27FC236}">
                  <a16:creationId xmlns:a16="http://schemas.microsoft.com/office/drawing/2014/main" id="{CA9E3227-AAD3-4EF4-B70C-CCDA5D4FC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03893" y="4383313"/>
              <a:ext cx="212725" cy="212725"/>
            </a:xfrm>
            <a:prstGeom prst="rect">
              <a:avLst/>
            </a:prstGeom>
          </p:spPr>
        </p:pic>
        <p:pic>
          <p:nvPicPr>
            <p:cNvPr id="16" name="Graphic 15" descr="Close">
              <a:extLst>
                <a:ext uri="{FF2B5EF4-FFF2-40B4-BE49-F238E27FC236}">
                  <a16:creationId xmlns:a16="http://schemas.microsoft.com/office/drawing/2014/main" id="{341B2CE7-BB83-4F30-8835-4058C3CDD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03893" y="5026251"/>
              <a:ext cx="212725" cy="2127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15E3C-19FA-49D8-A3B6-25DF257D4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51" y="2169556"/>
            <a:ext cx="1496292" cy="149629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E5825-E59D-442F-B224-A712233A566A}"/>
              </a:ext>
            </a:extLst>
          </p:cNvPr>
          <p:cNvCxnSpPr/>
          <p:nvPr/>
        </p:nvCxnSpPr>
        <p:spPr>
          <a:xfrm>
            <a:off x="3937635" y="1903082"/>
            <a:ext cx="0" cy="3541485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9FE89D-C9A1-4742-85E2-CAFC1523E15E}"/>
              </a:ext>
            </a:extLst>
          </p:cNvPr>
          <p:cNvCxnSpPr/>
          <p:nvPr/>
        </p:nvCxnSpPr>
        <p:spPr>
          <a:xfrm>
            <a:off x="7919085" y="1902469"/>
            <a:ext cx="0" cy="3541485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1ECEC53-6FF0-486D-B506-49BC247A5B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5" y="5766492"/>
            <a:ext cx="788172" cy="7881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46FC6C-E1D8-4C4C-92AA-6BCD2F8F4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694" y="5822104"/>
            <a:ext cx="1742406" cy="676948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4C7346E9-2005-41AF-8DB2-C0AD8599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48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0f62e90bc_2_0"/>
          <p:cNvSpPr txBox="1">
            <a:spLocks noGrp="1"/>
          </p:cNvSpPr>
          <p:nvPr>
            <p:ph type="sldNum" idx="12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S"/>
              <a:t>11</a:t>
            </a:fld>
            <a:endParaRPr/>
          </a:p>
        </p:txBody>
      </p:sp>
      <p:sp>
        <p:nvSpPr>
          <p:cNvPr id="471" name="Google Shape;471;g100f62e90bc_2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0504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AS"/>
              <a:t>Team Peeko</a:t>
            </a:r>
            <a:endParaRPr/>
          </a:p>
        </p:txBody>
      </p:sp>
      <p:pic>
        <p:nvPicPr>
          <p:cNvPr id="472" name="Google Shape;472;g100f62e90bc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6690" y="1826173"/>
            <a:ext cx="2332672" cy="2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00f62e90bc_2_0"/>
          <p:cNvSpPr/>
          <p:nvPr/>
        </p:nvSpPr>
        <p:spPr>
          <a:xfrm>
            <a:off x="0" y="4354464"/>
            <a:ext cx="12192000" cy="292500"/>
          </a:xfrm>
          <a:prstGeom prst="rect">
            <a:avLst/>
          </a:prstGeom>
          <a:solidFill>
            <a:srgbClr val="1DACE4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100f62e90bc_2_0"/>
          <p:cNvSpPr txBox="1"/>
          <p:nvPr/>
        </p:nvSpPr>
        <p:spPr>
          <a:xfrm>
            <a:off x="6417181" y="4317250"/>
            <a:ext cx="21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A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CHIRAG HURIA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100f62e90bc_2_0"/>
          <p:cNvSpPr txBox="1"/>
          <p:nvPr/>
        </p:nvSpPr>
        <p:spPr>
          <a:xfrm>
            <a:off x="6293886" y="4686582"/>
            <a:ext cx="254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S" sz="16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 years at Deloitte as a Data Analytics Consultant</a:t>
            </a:r>
            <a:endParaRPr sz="1600" b="1" i="1" u="sng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S" sz="1600" b="1" i="1" u="sng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sz="16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g100f62e90bc_2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8167" y="1713464"/>
            <a:ext cx="2618057" cy="261805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00f62e90bc_2_0"/>
          <p:cNvSpPr txBox="1"/>
          <p:nvPr/>
        </p:nvSpPr>
        <p:spPr>
          <a:xfrm>
            <a:off x="9742041" y="4317250"/>
            <a:ext cx="21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A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NAMAN AROA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100f62e90bc_2_0"/>
          <p:cNvSpPr txBox="1"/>
          <p:nvPr/>
        </p:nvSpPr>
        <p:spPr>
          <a:xfrm>
            <a:off x="9618746" y="4686582"/>
            <a:ext cx="254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S" sz="16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 years at Deloitte as a Consultant in Analytics &amp; Regulatory Compliance</a:t>
            </a:r>
            <a:endParaRPr sz="1600" b="1" i="1" u="sng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S" sz="1600" b="1" i="1" u="sng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sz="1600" b="1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g100f62e90bc_2_0"/>
          <p:cNvPicPr preferRelativeResize="0"/>
          <p:nvPr/>
        </p:nvPicPr>
        <p:blipFill rotWithShape="1">
          <a:blip r:embed="rId7">
            <a:alphaModFix/>
          </a:blip>
          <a:srcRect l="4953" t="22319" r="63412" b="20334"/>
          <a:stretch/>
        </p:blipFill>
        <p:spPr>
          <a:xfrm>
            <a:off x="3154416" y="1844126"/>
            <a:ext cx="2077981" cy="251089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00f62e90bc_2_0"/>
          <p:cNvSpPr txBox="1"/>
          <p:nvPr/>
        </p:nvSpPr>
        <p:spPr>
          <a:xfrm>
            <a:off x="3145661" y="4317250"/>
            <a:ext cx="21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A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AKSHAY BAHADUR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100f62e90bc_2_0"/>
          <p:cNvSpPr txBox="1"/>
          <p:nvPr/>
        </p:nvSpPr>
        <p:spPr>
          <a:xfrm>
            <a:off x="3022366" y="4686582"/>
            <a:ext cx="254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S" sz="16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 years as a Data Scientist </a:t>
            </a:r>
            <a:r>
              <a:rPr lang="en-AS" sz="1600" b="1" i="1" u="sng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sz="1600" b="1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100f62e90bc_2_0"/>
          <p:cNvSpPr txBox="1"/>
          <p:nvPr/>
        </p:nvSpPr>
        <p:spPr>
          <a:xfrm>
            <a:off x="270381" y="4317250"/>
            <a:ext cx="21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A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ABHINAAV SINGH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100f62e90bc_2_0"/>
          <p:cNvSpPr txBox="1"/>
          <p:nvPr/>
        </p:nvSpPr>
        <p:spPr>
          <a:xfrm>
            <a:off x="147086" y="4686582"/>
            <a:ext cx="254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S" sz="16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 years at Schlumberger </a:t>
            </a:r>
            <a:br>
              <a:rPr lang="en-AS" sz="16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S" sz="16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a Software Engineer </a:t>
            </a:r>
            <a:r>
              <a:rPr lang="en-AS" sz="1600" b="1" i="1" u="sng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sz="1600" b="1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g100f62e90bc_2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4838" y="1988425"/>
            <a:ext cx="1714284" cy="236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E53A6-D9CA-472E-A647-0862ADD3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1B5946-8E5F-4284-9FC8-26532643A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S" sz="1400" baseline="30000" dirty="0"/>
              <a:t>1</a:t>
            </a:r>
            <a:r>
              <a:rPr lang="en-AS" sz="1400" dirty="0"/>
              <a:t> </a:t>
            </a:r>
            <a:r>
              <a:rPr lang="en-US" sz="1400" dirty="0">
                <a:hlinkClick r:id="rId2"/>
              </a:rPr>
              <a:t>https://www.thecut.com/2014/07/why-new-yorkers-should-small-talk-more.html</a:t>
            </a:r>
            <a:r>
              <a:rPr lang="en-AS" sz="1400" dirty="0"/>
              <a:t> </a:t>
            </a:r>
            <a:endParaRPr lang="en-AS" sz="1400" baseline="30000" dirty="0"/>
          </a:p>
          <a:p>
            <a:r>
              <a:rPr lang="en-AS" sz="1400" baseline="30000" dirty="0"/>
              <a:t>2</a:t>
            </a:r>
            <a:r>
              <a:rPr lang="en-AS" sz="1400" dirty="0"/>
              <a:t> </a:t>
            </a:r>
            <a:r>
              <a:rPr lang="en-US" sz="1400" dirty="0">
                <a:hlinkClick r:id="rId3"/>
              </a:rPr>
              <a:t>https://www.cdc.gov/pcd/issues/2019/19_0017.htm</a:t>
            </a:r>
            <a:endParaRPr lang="en-AS" sz="1400" dirty="0"/>
          </a:p>
          <a:p>
            <a:r>
              <a:rPr lang="en-AS" sz="1400" baseline="30000" dirty="0"/>
              <a:t>3</a:t>
            </a:r>
            <a:r>
              <a:rPr lang="en-AS" sz="1400" dirty="0"/>
              <a:t>  </a:t>
            </a:r>
            <a:r>
              <a:rPr lang="en-US" sz="1400" dirty="0">
                <a:hlinkClick r:id="rId4"/>
              </a:rPr>
              <a:t>https://www.census.gov/newsroom/press-releases/2021/one-way-travel-time-to-work-rises.html</a:t>
            </a:r>
            <a:endParaRPr lang="en-AS" sz="1400" dirty="0"/>
          </a:p>
          <a:p>
            <a:r>
              <a:rPr lang="en-AS" sz="1400" baseline="30000" dirty="0"/>
              <a:t>4</a:t>
            </a:r>
            <a:r>
              <a:rPr lang="en-AS" sz="1400" dirty="0"/>
              <a:t> </a:t>
            </a:r>
            <a:r>
              <a:rPr lang="en-US" sz="1400" dirty="0">
                <a:hlinkClick r:id="rId5"/>
              </a:rPr>
              <a:t>https://www.studyfinds.org/sign-of-the-times-75-of-adults-arent-friends-with-any-of-their-neighbors/</a:t>
            </a:r>
            <a:endParaRPr lang="en-AS" sz="1400" dirty="0"/>
          </a:p>
          <a:p>
            <a:r>
              <a:rPr lang="en-AS" sz="1400" baseline="30000" dirty="0"/>
              <a:t>5</a:t>
            </a:r>
            <a:r>
              <a:rPr lang="en-AS" sz="1400" dirty="0"/>
              <a:t> </a:t>
            </a:r>
            <a:r>
              <a:rPr lang="en-US" sz="1400" dirty="0">
                <a:hlinkClick r:id="rId6"/>
              </a:rPr>
              <a:t>https://www.mckinsey.com/industries/technology-media-and-telecommunications/our-insights/the-social-economy</a:t>
            </a:r>
            <a:endParaRPr lang="en-AS" sz="1400" dirty="0"/>
          </a:p>
          <a:p>
            <a:r>
              <a:rPr lang="en-AS" sz="1400" baseline="30000" dirty="0"/>
              <a:t>6</a:t>
            </a:r>
            <a:r>
              <a:rPr lang="en-AS" sz="1400" dirty="0"/>
              <a:t> </a:t>
            </a:r>
            <a:r>
              <a:rPr lang="en-US" sz="1400" dirty="0">
                <a:hlinkClick r:id="rId7"/>
              </a:rPr>
              <a:t>https://www.forbes.com/sites/thehartmangroup/2016/05/25/table-for-one-why-we-are-increasingly-eating-alone/?sh=539771b9616f</a:t>
            </a:r>
            <a:endParaRPr lang="en-AS" sz="1400" dirty="0"/>
          </a:p>
          <a:p>
            <a:r>
              <a:rPr lang="en-AS" sz="1400" baseline="30000" dirty="0"/>
              <a:t>7 </a:t>
            </a:r>
            <a:r>
              <a:rPr lang="en-US" sz="1400" dirty="0">
                <a:effectLst/>
                <a:hlinkClick r:id="rId8"/>
              </a:rPr>
              <a:t>https://www.similarweb.com/website/meetup.com/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BA6EE-85C5-406D-AC8B-B473C246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6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28347C7-4D43-481A-BCC8-7D4CA9DEB2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70" t="34627" r="70" b="31443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F87540-BCC2-4194-8E85-71CF00BBA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S" dirty="0"/>
              <a:t>Our </a:t>
            </a:r>
            <a:r>
              <a:rPr lang="en-IN" dirty="0"/>
              <a:t>Mission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A55F-7CC6-42EB-B98A-3E479A4D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815353"/>
            <a:ext cx="3808348" cy="365125"/>
          </a:xfrm>
        </p:spPr>
        <p:txBody>
          <a:bodyPr/>
          <a:lstStyle/>
          <a:p>
            <a:r>
              <a:rPr lang="en-US" dirty="0"/>
              <a:t>Peeko – Unlocking the wisdom of crowds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E327D-CCFF-4B05-A5A5-D66A4079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id="{567C6F56-D8DE-4BEE-9829-A38A1C62F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987" y="1877050"/>
            <a:ext cx="6840110" cy="4962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Building communities</a:t>
            </a:r>
            <a:r>
              <a:rPr lang="en-A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tx1"/>
                </a:solidFill>
              </a:rPr>
              <a:t> one connection at a time.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9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AD9AF1-50C3-43F2-A152-5CDFE084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7E03D2-CB54-429B-A897-AD287220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Our Problem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83FA-C0CC-430B-B6B6-89A9AECA0F19}"/>
              </a:ext>
            </a:extLst>
          </p:cNvPr>
          <p:cNvSpPr txBox="1"/>
          <p:nvPr/>
        </p:nvSpPr>
        <p:spPr>
          <a:xfrm>
            <a:off x="3779304" y="3429000"/>
            <a:ext cx="7713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S" sz="2000" b="1" dirty="0">
                <a:solidFill>
                  <a:srgbClr val="000000"/>
                </a:solidFill>
                <a:latin typeface="Miller Text"/>
              </a:rPr>
              <a:t>Pluralistic Ignorance</a:t>
            </a:r>
            <a:br>
              <a:rPr lang="en-AS" sz="2000" i="1" dirty="0">
                <a:solidFill>
                  <a:srgbClr val="000000"/>
                </a:solidFill>
                <a:latin typeface="Miller Text"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  <a:latin typeface="Miller Text"/>
              </a:rPr>
              <a:t>Everyone is willing to talk but thinks everyone else is unwilling. </a:t>
            </a:r>
            <a:endParaRPr lang="en-US" sz="20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AAEEDA-D5FB-4346-A9DE-6105887E0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2" y="2392379"/>
            <a:ext cx="2710962" cy="2710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0214B2-2782-4298-AD5D-18819F799CA9}"/>
              </a:ext>
            </a:extLst>
          </p:cNvPr>
          <p:cNvSpPr txBox="1"/>
          <p:nvPr/>
        </p:nvSpPr>
        <p:spPr>
          <a:xfrm>
            <a:off x="8990113" y="6479688"/>
            <a:ext cx="2965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S" sz="1100" i="1" dirty="0"/>
              <a:t>Sources available in Appendix</a:t>
            </a:r>
            <a:endParaRPr lang="en-US" sz="12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E6326-AE00-4577-B4CD-A2892B831AD9}"/>
              </a:ext>
            </a:extLst>
          </p:cNvPr>
          <p:cNvSpPr txBox="1"/>
          <p:nvPr/>
        </p:nvSpPr>
        <p:spPr>
          <a:xfrm>
            <a:off x="7248881" y="4136886"/>
            <a:ext cx="7746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hlinkClick r:id="rId3"/>
              </a:rPr>
              <a:t>The Cut</a:t>
            </a:r>
            <a:r>
              <a:rPr lang="en-AS" sz="1000" baseline="30000" dirty="0"/>
              <a:t>1</a:t>
            </a:r>
            <a:r>
              <a:rPr lang="en-US" sz="1000" dirty="0"/>
              <a:t> </a:t>
            </a:r>
            <a:endParaRPr lang="en-AS" sz="1000" dirty="0"/>
          </a:p>
        </p:txBody>
      </p:sp>
    </p:spTree>
    <p:extLst>
      <p:ext uri="{BB962C8B-B14F-4D97-AF65-F5344CB8AC3E}">
        <p14:creationId xmlns:p14="http://schemas.microsoft.com/office/powerpoint/2010/main" val="13726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6B5C7-C6B7-4066-96F2-E0E890C0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4581" y="5811168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6951E-0AEE-4C71-B12D-2539B19D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Our Focus</a:t>
            </a:r>
            <a:endParaRPr lang="en-US" dirty="0"/>
          </a:p>
        </p:txBody>
      </p:sp>
      <p:pic>
        <p:nvPicPr>
          <p:cNvPr id="5" name="Graphic 4" descr="Stopwatch">
            <a:extLst>
              <a:ext uri="{FF2B5EF4-FFF2-40B4-BE49-F238E27FC236}">
                <a16:creationId xmlns:a16="http://schemas.microsoft.com/office/drawing/2014/main" id="{882B0626-F94D-4118-852F-35138035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714" y="1943098"/>
            <a:ext cx="1107831" cy="1107831"/>
          </a:xfrm>
          <a:prstGeom prst="rect">
            <a:avLst/>
          </a:prstGeom>
        </p:spPr>
      </p:pic>
      <p:pic>
        <p:nvPicPr>
          <p:cNvPr id="7" name="Graphic 6" descr="Bus">
            <a:extLst>
              <a:ext uri="{FF2B5EF4-FFF2-40B4-BE49-F238E27FC236}">
                <a16:creationId xmlns:a16="http://schemas.microsoft.com/office/drawing/2014/main" id="{312500A7-F0A8-430B-992A-6B968FCB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0800" y="1943098"/>
            <a:ext cx="1107831" cy="1107831"/>
          </a:xfrm>
          <a:prstGeom prst="rect">
            <a:avLst/>
          </a:prstGeom>
        </p:spPr>
      </p:pic>
      <p:pic>
        <p:nvPicPr>
          <p:cNvPr id="9" name="Graphic 8" descr="Person eating">
            <a:extLst>
              <a:ext uri="{FF2B5EF4-FFF2-40B4-BE49-F238E27FC236}">
                <a16:creationId xmlns:a16="http://schemas.microsoft.com/office/drawing/2014/main" id="{2E7DC368-506F-421F-868B-369D603C2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2096" y="4161106"/>
            <a:ext cx="1107831" cy="1107831"/>
          </a:xfrm>
          <a:prstGeom prst="rect">
            <a:avLst/>
          </a:prstGeom>
        </p:spPr>
      </p:pic>
      <p:pic>
        <p:nvPicPr>
          <p:cNvPr id="11" name="Graphic 10" descr="Wireless">
            <a:extLst>
              <a:ext uri="{FF2B5EF4-FFF2-40B4-BE49-F238E27FC236}">
                <a16:creationId xmlns:a16="http://schemas.microsoft.com/office/drawing/2014/main" id="{D21701B0-D1E2-40DF-977C-2CF5B91951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1254" y="4308575"/>
            <a:ext cx="1107831" cy="1107831"/>
          </a:xfrm>
          <a:prstGeom prst="rect">
            <a:avLst/>
          </a:prstGeom>
        </p:spPr>
      </p:pic>
      <p:pic>
        <p:nvPicPr>
          <p:cNvPr id="13" name="Graphic 12" descr="Disconnected">
            <a:extLst>
              <a:ext uri="{FF2B5EF4-FFF2-40B4-BE49-F238E27FC236}">
                <a16:creationId xmlns:a16="http://schemas.microsoft.com/office/drawing/2014/main" id="{272AC0DB-D362-4191-B395-1FC1B1F992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2209" y="2036704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E79CD2-15C6-4E35-AB4F-EAF569F13340}"/>
              </a:ext>
            </a:extLst>
          </p:cNvPr>
          <p:cNvSpPr txBox="1"/>
          <p:nvPr/>
        </p:nvSpPr>
        <p:spPr>
          <a:xfrm>
            <a:off x="539037" y="3280373"/>
            <a:ext cx="3271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400" b="1" i="1" dirty="0"/>
              <a:t>The Average American</a:t>
            </a:r>
            <a:br>
              <a:rPr lang="en-AS" sz="1400" dirty="0"/>
            </a:br>
            <a:r>
              <a:rPr lang="en-AS" sz="1400" dirty="0"/>
              <a:t>5 hours spent each day doing nothing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ABB31-2523-4EF0-917B-EBB1FA6190DE}"/>
              </a:ext>
            </a:extLst>
          </p:cNvPr>
          <p:cNvSpPr txBox="1"/>
          <p:nvPr/>
        </p:nvSpPr>
        <p:spPr>
          <a:xfrm>
            <a:off x="4119123" y="3280373"/>
            <a:ext cx="3271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400" b="1" i="1" dirty="0"/>
              <a:t>The Working Professional</a:t>
            </a:r>
            <a:br>
              <a:rPr lang="en-AS" sz="1400" dirty="0"/>
            </a:br>
            <a:r>
              <a:rPr lang="en-AS" sz="1400" dirty="0"/>
              <a:t>55 minutes spent travelling each day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25428-F270-4518-AA06-088FDA553AB7}"/>
              </a:ext>
            </a:extLst>
          </p:cNvPr>
          <p:cNvSpPr txBox="1"/>
          <p:nvPr/>
        </p:nvSpPr>
        <p:spPr>
          <a:xfrm>
            <a:off x="6035811" y="5416827"/>
            <a:ext cx="3760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400" b="1" i="1" dirty="0"/>
              <a:t>The Chasing Loneliness</a:t>
            </a:r>
            <a:br>
              <a:rPr lang="en-AS" sz="1400" dirty="0"/>
            </a:br>
            <a:r>
              <a:rPr lang="en-AS" sz="1400" dirty="0"/>
              <a:t>37% of meals consumed alone not by choice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6F06D1-34A1-4BAD-BA0E-2D92DC70C626}"/>
              </a:ext>
            </a:extLst>
          </p:cNvPr>
          <p:cNvSpPr txBox="1"/>
          <p:nvPr/>
        </p:nvSpPr>
        <p:spPr>
          <a:xfrm>
            <a:off x="1964968" y="5416406"/>
            <a:ext cx="3760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400" b="1" i="1" dirty="0"/>
              <a:t>The Disconnected Workspace</a:t>
            </a:r>
            <a:br>
              <a:rPr lang="en-AS" sz="1400" dirty="0"/>
            </a:br>
            <a:r>
              <a:rPr lang="en-AS" sz="1400" dirty="0"/>
              <a:t>Social Tech can boost productivity by 25%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01702-D340-4E17-844F-ECF6B78B70F6}"/>
              </a:ext>
            </a:extLst>
          </p:cNvPr>
          <p:cNvSpPr txBox="1"/>
          <p:nvPr/>
        </p:nvSpPr>
        <p:spPr>
          <a:xfrm>
            <a:off x="7699209" y="3276634"/>
            <a:ext cx="3760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400" b="1" i="1" dirty="0"/>
              <a:t>The Millennial</a:t>
            </a:r>
            <a:br>
              <a:rPr lang="en-AS" sz="1400" dirty="0"/>
            </a:br>
            <a:r>
              <a:rPr lang="en-AS" sz="1400" dirty="0"/>
              <a:t>26% do not know their neighbour's first name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F71BB-0068-4FE9-A515-84471EB78377}"/>
              </a:ext>
            </a:extLst>
          </p:cNvPr>
          <p:cNvSpPr txBox="1"/>
          <p:nvPr/>
        </p:nvSpPr>
        <p:spPr>
          <a:xfrm>
            <a:off x="1866402" y="3783077"/>
            <a:ext cx="61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hlinkClick r:id="rId12"/>
              </a:rPr>
              <a:t>CDC</a:t>
            </a:r>
            <a:r>
              <a:rPr lang="en-AS" sz="1000" baseline="30000" dirty="0">
                <a:effectLst/>
              </a:rPr>
              <a:t>2</a:t>
            </a:r>
            <a:r>
              <a:rPr lang="en-US" sz="1000" dirty="0"/>
              <a:t> </a:t>
            </a:r>
            <a:endParaRPr lang="en-A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2440F-20CF-4213-9690-87EDD29FE56A}"/>
              </a:ext>
            </a:extLst>
          </p:cNvPr>
          <p:cNvSpPr txBox="1"/>
          <p:nvPr/>
        </p:nvSpPr>
        <p:spPr>
          <a:xfrm>
            <a:off x="5294099" y="3783077"/>
            <a:ext cx="9212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hlinkClick r:id="rId13"/>
              </a:rPr>
              <a:t>census.gov</a:t>
            </a:r>
            <a:r>
              <a:rPr lang="en-AS" sz="1000" baseline="30000" dirty="0">
                <a:effectLst/>
              </a:rPr>
              <a:t>3</a:t>
            </a:r>
            <a:r>
              <a:rPr lang="en-US" sz="1000" dirty="0"/>
              <a:t> </a:t>
            </a:r>
            <a:endParaRPr lang="en-A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963B0-D982-4FA5-BBCC-E7804C068EAF}"/>
              </a:ext>
            </a:extLst>
          </p:cNvPr>
          <p:cNvSpPr txBox="1"/>
          <p:nvPr/>
        </p:nvSpPr>
        <p:spPr>
          <a:xfrm>
            <a:off x="8990113" y="3799854"/>
            <a:ext cx="11702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effectLst/>
                <a:hlinkClick r:id="rId14"/>
              </a:rPr>
              <a:t>OnePoll</a:t>
            </a:r>
            <a:r>
              <a:rPr lang="en-US" sz="1000" dirty="0">
                <a:effectLst/>
                <a:hlinkClick r:id="rId14"/>
              </a:rPr>
              <a:t> Study</a:t>
            </a:r>
            <a:r>
              <a:rPr lang="en-AS" sz="1000" baseline="30000" dirty="0">
                <a:effectLst/>
              </a:rPr>
              <a:t>4</a:t>
            </a:r>
            <a:r>
              <a:rPr lang="en-US" sz="1000" dirty="0"/>
              <a:t> </a:t>
            </a:r>
            <a:endParaRPr lang="en-A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260C6A-040E-419B-97A7-EBCB23F3F78D}"/>
              </a:ext>
            </a:extLst>
          </p:cNvPr>
          <p:cNvSpPr txBox="1"/>
          <p:nvPr/>
        </p:nvSpPr>
        <p:spPr>
          <a:xfrm>
            <a:off x="3205670" y="5953250"/>
            <a:ext cx="12789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hlinkClick r:id="rId15"/>
              </a:rPr>
              <a:t>McKinsey Study</a:t>
            </a:r>
            <a:r>
              <a:rPr lang="en-AS" sz="1000" baseline="30000" dirty="0">
                <a:effectLst/>
              </a:rPr>
              <a:t>5</a:t>
            </a:r>
            <a:r>
              <a:rPr lang="en-US" sz="1000" dirty="0"/>
              <a:t> </a:t>
            </a:r>
            <a:endParaRPr lang="en-A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47E3B-244B-4F46-A236-1CFD7BD25BF9}"/>
              </a:ext>
            </a:extLst>
          </p:cNvPr>
          <p:cNvSpPr txBox="1"/>
          <p:nvPr/>
        </p:nvSpPr>
        <p:spPr>
          <a:xfrm>
            <a:off x="7276512" y="5953250"/>
            <a:ext cx="12789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hlinkClick r:id="rId16"/>
              </a:rPr>
              <a:t>Forbes</a:t>
            </a:r>
            <a:r>
              <a:rPr lang="en-AS" sz="1000" baseline="30000" dirty="0">
                <a:effectLst/>
              </a:rPr>
              <a:t>6</a:t>
            </a:r>
            <a:r>
              <a:rPr lang="en-US" sz="1000" dirty="0"/>
              <a:t> </a:t>
            </a:r>
            <a:endParaRPr lang="en-A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4D013-C6BD-4D7D-8055-D8BE331CDC25}"/>
              </a:ext>
            </a:extLst>
          </p:cNvPr>
          <p:cNvSpPr txBox="1"/>
          <p:nvPr/>
        </p:nvSpPr>
        <p:spPr>
          <a:xfrm>
            <a:off x="8990113" y="6479688"/>
            <a:ext cx="2965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S" sz="1100" i="1" dirty="0"/>
              <a:t>Sources available in Appendix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754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F13BC-8B52-45A5-82D7-338B5910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49E7B-B143-4D08-BBBF-C5DC7699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Our Solution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7C204-D8EC-4A62-93C6-0BC065FA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7105" y="4321699"/>
            <a:ext cx="1495120" cy="149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72654-5E09-4568-87D8-860DD2F9A5C4}"/>
              </a:ext>
            </a:extLst>
          </p:cNvPr>
          <p:cNvSpPr txBox="1"/>
          <p:nvPr/>
        </p:nvSpPr>
        <p:spPr>
          <a:xfrm>
            <a:off x="2933395" y="4699927"/>
            <a:ext cx="346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S" dirty="0"/>
              <a:t>We connect the conversation.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A45BE-12BA-4FCA-9A8B-6EB3DA5DA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5" y="2130719"/>
            <a:ext cx="1495120" cy="1495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D43AFA-4FAF-492E-925C-2FA0E47D0BF0}"/>
              </a:ext>
            </a:extLst>
          </p:cNvPr>
          <p:cNvSpPr txBox="1"/>
          <p:nvPr/>
        </p:nvSpPr>
        <p:spPr>
          <a:xfrm>
            <a:off x="2933395" y="2693613"/>
            <a:ext cx="346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S" dirty="0"/>
              <a:t>You share your interests.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EFBC60-BDC9-430D-8056-6CA04B0BC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47" y="2493129"/>
            <a:ext cx="2760796" cy="27607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04D706-A7A7-41A8-9D2D-F07F8B59E2C2}"/>
              </a:ext>
            </a:extLst>
          </p:cNvPr>
          <p:cNvSpPr txBox="1"/>
          <p:nvPr/>
        </p:nvSpPr>
        <p:spPr>
          <a:xfrm>
            <a:off x="9077020" y="3688861"/>
            <a:ext cx="276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S" dirty="0"/>
              <a:t>All through our app.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C6A8DD-4BDE-4B65-A221-C3EE49B67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312" y="3688861"/>
            <a:ext cx="970666" cy="3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86CBF-F78C-4727-A55C-C4EFBCFC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69ACA-E264-4089-81B1-12282F6B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Sneak peek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ABF14-97C1-4244-8149-6E0306AD4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"/>
          <a:stretch/>
        </p:blipFill>
        <p:spPr>
          <a:xfrm>
            <a:off x="7941017" y="1884839"/>
            <a:ext cx="2732945" cy="44265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FD617A-8B0B-4EE0-ACD3-9AF14886F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"/>
          <a:stretch/>
        </p:blipFill>
        <p:spPr>
          <a:xfrm>
            <a:off x="1066422" y="1884841"/>
            <a:ext cx="2732945" cy="4426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8A34A-C627-4E71-A0FF-95EA2168A722}"/>
              </a:ext>
            </a:extLst>
          </p:cNvPr>
          <p:cNvSpPr txBox="1"/>
          <p:nvPr/>
        </p:nvSpPr>
        <p:spPr>
          <a:xfrm>
            <a:off x="1280961" y="6149184"/>
            <a:ext cx="172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6C970-F407-4A46-9858-82AB56E49684}"/>
              </a:ext>
            </a:extLst>
          </p:cNvPr>
          <p:cNvSpPr txBox="1"/>
          <p:nvPr/>
        </p:nvSpPr>
        <p:spPr>
          <a:xfrm>
            <a:off x="4707345" y="6156646"/>
            <a:ext cx="2325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Explore an area of interest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8F96-58F8-4C26-8CBB-9F936BDDD508}"/>
              </a:ext>
            </a:extLst>
          </p:cNvPr>
          <p:cNvSpPr txBox="1"/>
          <p:nvPr/>
        </p:nvSpPr>
        <p:spPr>
          <a:xfrm>
            <a:off x="8093704" y="6149182"/>
            <a:ext cx="2083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Build your profile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909DFB-3B5C-4716-BE2A-1862EC026F8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4"/>
          <a:stretch/>
        </p:blipFill>
        <p:spPr>
          <a:xfrm>
            <a:off x="4707345" y="1884839"/>
            <a:ext cx="2734056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6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C41400-0A2A-4F8F-86A7-0C32FF5089E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4"/>
          <a:stretch/>
        </p:blipFill>
        <p:spPr>
          <a:xfrm>
            <a:off x="1066421" y="1884838"/>
            <a:ext cx="2734056" cy="44256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86CBF-F78C-4727-A55C-C4EFBCFC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69ACA-E264-4089-81B1-12282F6B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Sneak peek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A82CE-55F7-4A20-B0DC-3DAFABE8972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4"/>
          <a:stretch/>
        </p:blipFill>
        <p:spPr>
          <a:xfrm>
            <a:off x="7941016" y="1884837"/>
            <a:ext cx="2734056" cy="4425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F01D8-733D-4CA4-9C21-636199DA87BA}"/>
              </a:ext>
            </a:extLst>
          </p:cNvPr>
          <p:cNvSpPr txBox="1"/>
          <p:nvPr/>
        </p:nvSpPr>
        <p:spPr>
          <a:xfrm>
            <a:off x="1280961" y="6149184"/>
            <a:ext cx="1827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Locate an interest match around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305C7-1BE7-47C4-8B7E-136C628B600F}"/>
              </a:ext>
            </a:extLst>
          </p:cNvPr>
          <p:cNvSpPr txBox="1"/>
          <p:nvPr/>
        </p:nvSpPr>
        <p:spPr>
          <a:xfrm>
            <a:off x="4890053" y="6149183"/>
            <a:ext cx="192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Explore users with similar interest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26F04-4D3E-49BF-BE07-405A7EF15CEF}"/>
              </a:ext>
            </a:extLst>
          </p:cNvPr>
          <p:cNvSpPr txBox="1"/>
          <p:nvPr/>
        </p:nvSpPr>
        <p:spPr>
          <a:xfrm>
            <a:off x="8093704" y="6149182"/>
            <a:ext cx="2083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Chat and schedule a meetup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A87C5C-0546-4E3E-9F96-306267ABCB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"/>
          <a:stretch/>
        </p:blipFill>
        <p:spPr>
          <a:xfrm>
            <a:off x="4707346" y="1884841"/>
            <a:ext cx="2732945" cy="44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55B779-BE38-4D0E-A28F-635F64AE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9284B-17DF-4737-AADA-6F10755F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Revenue Model</a:t>
            </a:r>
            <a:endParaRPr lang="en-US" dirty="0"/>
          </a:p>
        </p:txBody>
      </p:sp>
      <p:pic>
        <p:nvPicPr>
          <p:cNvPr id="5" name="Graphic 4" descr="Target Audience">
            <a:extLst>
              <a:ext uri="{FF2B5EF4-FFF2-40B4-BE49-F238E27FC236}">
                <a16:creationId xmlns:a16="http://schemas.microsoft.com/office/drawing/2014/main" id="{F5D15A07-21EA-48B3-962A-12DB73A91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375" y="2543175"/>
            <a:ext cx="1809750" cy="1809750"/>
          </a:xfrm>
          <a:prstGeom prst="rect">
            <a:avLst/>
          </a:prstGeom>
        </p:spPr>
      </p:pic>
      <p:pic>
        <p:nvPicPr>
          <p:cNvPr id="7" name="Graphic 6" descr="Building">
            <a:extLst>
              <a:ext uri="{FF2B5EF4-FFF2-40B4-BE49-F238E27FC236}">
                <a16:creationId xmlns:a16="http://schemas.microsoft.com/office/drawing/2014/main" id="{D7822875-B918-4BFE-9969-52968DD32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4878" y="2543175"/>
            <a:ext cx="1809750" cy="180975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533ECF1A-BC44-40E4-A95F-0A4C8AB8B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0155" y="2543175"/>
            <a:ext cx="1809750" cy="180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681B12-AC67-4CDC-98FD-61FA404C0560}"/>
              </a:ext>
            </a:extLst>
          </p:cNvPr>
          <p:cNvSpPr txBox="1"/>
          <p:nvPr/>
        </p:nvSpPr>
        <p:spPr>
          <a:xfrm>
            <a:off x="364658" y="4739015"/>
            <a:ext cx="3271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400" i="1" dirty="0"/>
              <a:t>Precise</a:t>
            </a:r>
            <a:r>
              <a:rPr lang="en-AS" sz="1400" dirty="0"/>
              <a:t> Targeted Advertising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0F166-5EC4-44BA-8100-705FEA6292AB}"/>
              </a:ext>
            </a:extLst>
          </p:cNvPr>
          <p:cNvSpPr txBox="1"/>
          <p:nvPr/>
        </p:nvSpPr>
        <p:spPr>
          <a:xfrm>
            <a:off x="7834159" y="4739015"/>
            <a:ext cx="3271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400" dirty="0"/>
              <a:t>Corporate Licensing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A0CF9F-C88A-47C0-9687-D043109060D8}"/>
              </a:ext>
            </a:extLst>
          </p:cNvPr>
          <p:cNvSpPr txBox="1"/>
          <p:nvPr/>
        </p:nvSpPr>
        <p:spPr>
          <a:xfrm>
            <a:off x="4319439" y="4739015"/>
            <a:ext cx="3271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400" dirty="0"/>
              <a:t>Hosted Events</a:t>
            </a:r>
            <a:endParaRPr lang="en-US" sz="14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4279762-A67F-4128-9B25-DEFF18EFEFD4}"/>
              </a:ext>
            </a:extLst>
          </p:cNvPr>
          <p:cNvSpPr/>
          <p:nvPr/>
        </p:nvSpPr>
        <p:spPr>
          <a:xfrm rot="5400000">
            <a:off x="3681303" y="2406873"/>
            <a:ext cx="335500" cy="60217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BB82BEA-FB39-417D-9B9D-9AA71A0AA9A8}"/>
              </a:ext>
            </a:extLst>
          </p:cNvPr>
          <p:cNvSpPr/>
          <p:nvPr/>
        </p:nvSpPr>
        <p:spPr>
          <a:xfrm rot="5400000">
            <a:off x="9302001" y="4159875"/>
            <a:ext cx="335502" cy="2515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03E22C2-E14B-4991-AD35-2448DAF5D5CD}"/>
              </a:ext>
            </a:extLst>
          </p:cNvPr>
          <p:cNvSpPr txBox="1">
            <a:spLocks/>
          </p:cNvSpPr>
          <p:nvPr/>
        </p:nvSpPr>
        <p:spPr>
          <a:xfrm>
            <a:off x="3288858" y="5630533"/>
            <a:ext cx="1120389" cy="54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S" sz="2000" dirty="0"/>
              <a:t>B2C</a:t>
            </a:r>
            <a:endParaRPr lang="en-US" sz="2000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E7A3A90-2D28-4AC8-B05A-435D6D12A3FB}"/>
              </a:ext>
            </a:extLst>
          </p:cNvPr>
          <p:cNvSpPr txBox="1">
            <a:spLocks/>
          </p:cNvSpPr>
          <p:nvPr/>
        </p:nvSpPr>
        <p:spPr>
          <a:xfrm>
            <a:off x="8909557" y="5635429"/>
            <a:ext cx="1120389" cy="54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S" sz="2000" dirty="0"/>
              <a:t>B2B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919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7E001-A42E-408B-B089-0289EB04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7C21E-D246-4B92-8F3C-685B8A3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Projection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BE90C47-EAB0-462B-ABC9-92CF215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285737"/>
              </p:ext>
            </p:extLst>
          </p:nvPr>
        </p:nvGraphicFramePr>
        <p:xfrm>
          <a:off x="1027726" y="2492977"/>
          <a:ext cx="2941234" cy="283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91333D-2E2F-460B-B6EF-B04F70E76988}"/>
              </a:ext>
            </a:extLst>
          </p:cNvPr>
          <p:cNvSpPr txBox="1"/>
          <p:nvPr/>
        </p:nvSpPr>
        <p:spPr>
          <a:xfrm>
            <a:off x="1027726" y="5215759"/>
            <a:ext cx="3150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dirty="0"/>
              <a:t>49 Million Users</a:t>
            </a:r>
            <a:r>
              <a:rPr lang="en-AS" baseline="30000" dirty="0"/>
              <a:t>7</a:t>
            </a:r>
            <a:br>
              <a:rPr lang="en-AS" dirty="0"/>
            </a:br>
            <a:r>
              <a:rPr lang="en-AS" dirty="0"/>
              <a:t>2.87 Monthly Views</a:t>
            </a:r>
            <a:r>
              <a:rPr lang="en-AS" baseline="30000" dirty="0"/>
              <a:t>7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ACA7FC-17F5-40F4-8814-EB1E19CCCD1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662292" y="3865605"/>
            <a:ext cx="1771025" cy="88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77B3A0-8A3C-4858-A6BB-0A001CFFD8C9}"/>
              </a:ext>
            </a:extLst>
          </p:cNvPr>
          <p:cNvSpPr txBox="1"/>
          <p:nvPr/>
        </p:nvSpPr>
        <p:spPr>
          <a:xfrm>
            <a:off x="5033397" y="5930276"/>
            <a:ext cx="3150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600" dirty="0"/>
              <a:t>~30% of Current Market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D142A5-6B95-444B-908A-34C8FEBB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94" y="3446320"/>
            <a:ext cx="929671" cy="929671"/>
          </a:xfrm>
          <a:prstGeom prst="rect">
            <a:avLst/>
          </a:prstGeom>
        </p:spPr>
      </p:pic>
      <p:sp>
        <p:nvSpPr>
          <p:cNvPr id="26" name="Left Bracket 25">
            <a:extLst>
              <a:ext uri="{FF2B5EF4-FFF2-40B4-BE49-F238E27FC236}">
                <a16:creationId xmlns:a16="http://schemas.microsoft.com/office/drawing/2014/main" id="{8F154065-A3FE-4E5B-B83A-219A5F9153E4}"/>
              </a:ext>
            </a:extLst>
          </p:cNvPr>
          <p:cNvSpPr/>
          <p:nvPr/>
        </p:nvSpPr>
        <p:spPr>
          <a:xfrm>
            <a:off x="5433317" y="2672867"/>
            <a:ext cx="459002" cy="2403225"/>
          </a:xfrm>
          <a:prstGeom prst="leftBracket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578ADC1-291E-49F3-883E-3FF6532F6D01}"/>
              </a:ext>
            </a:extLst>
          </p:cNvPr>
          <p:cNvSpPr/>
          <p:nvPr/>
        </p:nvSpPr>
        <p:spPr>
          <a:xfrm>
            <a:off x="5892318" y="1946001"/>
            <a:ext cx="1463040" cy="146304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0" rIns="0" rtlCol="0" anchor="ctr"/>
          <a:lstStyle/>
          <a:p>
            <a:pPr algn="ctr"/>
            <a:r>
              <a:rPr lang="en-AS" sz="1400" b="1" dirty="0">
                <a:solidFill>
                  <a:srgbClr val="FFFFFF"/>
                </a:solidFill>
              </a:rPr>
              <a:t>~15 Million</a:t>
            </a:r>
            <a:br>
              <a:rPr lang="en-AS" sz="1400" b="1" dirty="0">
                <a:solidFill>
                  <a:srgbClr val="FFFFFF"/>
                </a:solidFill>
              </a:rPr>
            </a:br>
            <a:r>
              <a:rPr lang="en-AS" sz="1400" b="1" dirty="0">
                <a:solidFill>
                  <a:srgbClr val="FFFFFF"/>
                </a:solidFill>
              </a:rPr>
              <a:t>Users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069E83-51DD-48AF-832A-2F4FEF672152}"/>
              </a:ext>
            </a:extLst>
          </p:cNvPr>
          <p:cNvSpPr/>
          <p:nvPr/>
        </p:nvSpPr>
        <p:spPr>
          <a:xfrm>
            <a:off x="5877166" y="4339918"/>
            <a:ext cx="1463040" cy="146304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AS" sz="1400" b="1" dirty="0">
                <a:solidFill>
                  <a:srgbClr val="FFFFFF"/>
                </a:solidFill>
              </a:rPr>
              <a:t>~900K</a:t>
            </a:r>
            <a:br>
              <a:rPr lang="en-AS" sz="1400" b="1" dirty="0">
                <a:solidFill>
                  <a:srgbClr val="FFFFFF"/>
                </a:solidFill>
              </a:rPr>
            </a:br>
            <a:r>
              <a:rPr lang="en-AS" sz="1400" b="1" dirty="0">
                <a:solidFill>
                  <a:srgbClr val="FFFFFF"/>
                </a:solidFill>
              </a:rPr>
              <a:t>Monthly Views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B34648-75B9-4F90-9190-7466F2FB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79" y="3626769"/>
            <a:ext cx="1275169" cy="4954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616E327-517D-4B3D-9C1D-2C9E4D4265B0}"/>
              </a:ext>
            </a:extLst>
          </p:cNvPr>
          <p:cNvSpPr txBox="1"/>
          <p:nvPr/>
        </p:nvSpPr>
        <p:spPr>
          <a:xfrm>
            <a:off x="8990113" y="6479688"/>
            <a:ext cx="2965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S" sz="1100" i="1" dirty="0"/>
              <a:t>Sources available in Appendix</a:t>
            </a:r>
            <a:endParaRPr lang="en-US" sz="1200" i="1" dirty="0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76703867-6983-4561-8D48-EEEB2E74AC5D}"/>
              </a:ext>
            </a:extLst>
          </p:cNvPr>
          <p:cNvSpPr txBox="1">
            <a:spLocks/>
          </p:cNvSpPr>
          <p:nvPr/>
        </p:nvSpPr>
        <p:spPr>
          <a:xfrm>
            <a:off x="8766233" y="3275893"/>
            <a:ext cx="2244969" cy="94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S" dirty="0"/>
              <a:t>$150k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D8280A-E3AF-428D-BF22-0F163A819657}"/>
              </a:ext>
            </a:extLst>
          </p:cNvPr>
          <p:cNvSpPr txBox="1"/>
          <p:nvPr/>
        </p:nvSpPr>
        <p:spPr>
          <a:xfrm>
            <a:off x="8601409" y="4088904"/>
            <a:ext cx="2574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S" sz="1600" i="1" dirty="0"/>
              <a:t>Annual AdSense Revenue</a:t>
            </a:r>
            <a:endParaRPr lang="en-US" sz="16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9CDF85-73A3-4C0D-B74A-E0624B543494}"/>
              </a:ext>
            </a:extLst>
          </p:cNvPr>
          <p:cNvSpPr txBox="1"/>
          <p:nvPr/>
        </p:nvSpPr>
        <p:spPr>
          <a:xfrm>
            <a:off x="5683899" y="6268830"/>
            <a:ext cx="1879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S" sz="1600" dirty="0"/>
              <a:t>(5 Year Target)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75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/>
      <p:bldP spid="19" grpId="0"/>
      <p:bldP spid="26" grpId="0" animBg="1"/>
      <p:bldP spid="29" grpId="0" animBg="1"/>
      <p:bldP spid="30" grpId="0" animBg="1"/>
      <p:bldP spid="33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1_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426</Words>
  <Application>Microsoft Macintosh PowerPoint</Application>
  <PresentationFormat>Widescreen</PresentationFormat>
  <Paragraphs>87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Miller Text</vt:lpstr>
      <vt:lpstr>1_Office Theme</vt:lpstr>
      <vt:lpstr>PowerPoint Presentation</vt:lpstr>
      <vt:lpstr>Our Mission</vt:lpstr>
      <vt:lpstr>Our Problem</vt:lpstr>
      <vt:lpstr>Our Focus</vt:lpstr>
      <vt:lpstr>Our Solution</vt:lpstr>
      <vt:lpstr>Sneak peek</vt:lpstr>
      <vt:lpstr>Sneak peek</vt:lpstr>
      <vt:lpstr>Revenue Model</vt:lpstr>
      <vt:lpstr>Projection</vt:lpstr>
      <vt:lpstr>Our Competition</vt:lpstr>
      <vt:lpstr>Team Peeko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Peeko.</dc:title>
  <dc:creator>CHIRAG HURIA</dc:creator>
  <cp:lastModifiedBy>Abhinaav Singh</cp:lastModifiedBy>
  <cp:revision>20</cp:revision>
  <dcterms:created xsi:type="dcterms:W3CDTF">2021-11-08T01:33:27Z</dcterms:created>
  <dcterms:modified xsi:type="dcterms:W3CDTF">2021-11-09T04:19:36Z</dcterms:modified>
</cp:coreProperties>
</file>